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95" r:id="rId3"/>
    <p:sldId id="287" r:id="rId4"/>
    <p:sldId id="294" r:id="rId5"/>
    <p:sldId id="306" r:id="rId6"/>
    <p:sldId id="307" r:id="rId7"/>
    <p:sldId id="311" r:id="rId8"/>
    <p:sldId id="308" r:id="rId9"/>
    <p:sldId id="298" r:id="rId10"/>
    <p:sldId id="309" r:id="rId11"/>
    <p:sldId id="299" r:id="rId12"/>
    <p:sldId id="301" r:id="rId13"/>
    <p:sldId id="291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  <a:srgbClr val="FF99FF"/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83075-06BE-495B-82FE-BF0AB7B9941A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67CD9-83E9-4CE9-B060-2DD412A4527E}">
      <dgm:prSet custT="1"/>
      <dgm:spPr/>
      <dgm:t>
        <a:bodyPr/>
        <a:lstStyle/>
        <a:p>
          <a:pPr algn="l"/>
          <a:r>
            <a:rPr lang="en-US" sz="3600" b="1" i="0" dirty="0" smtClean="0">
              <a:latin typeface="TH SarabunPSK" pitchFamily="34" charset="-34"/>
              <a:cs typeface="TH SarabunPSK" pitchFamily="34" charset="-34"/>
            </a:rPr>
            <a:t>     </a:t>
          </a:r>
          <a:r>
            <a:rPr lang="th-TH" sz="3600" b="1" i="0" dirty="0" smtClean="0">
              <a:latin typeface="TH SarabunPSK" pitchFamily="34" charset="-34"/>
              <a:cs typeface="TH SarabunPSK" pitchFamily="34" charset="-34"/>
            </a:rPr>
            <a:t>ความก้าวหน้า สถานการณ์การเงินการคลัง    </a:t>
          </a:r>
        </a:p>
        <a:p>
          <a:pPr algn="ctr"/>
          <a:r>
            <a:rPr lang="th-TH" sz="3600" b="1" i="0" dirty="0" smtClean="0">
              <a:latin typeface="TH SarabunPSK" pitchFamily="34" charset="-34"/>
              <a:cs typeface="TH SarabunPSK" pitchFamily="34" charset="-34"/>
            </a:rPr>
            <a:t>หน่วยบริการในเขตสุขภาพที่ </a:t>
          </a:r>
          <a:r>
            <a:rPr lang="en-US" sz="3600" b="1" i="0" dirty="0" smtClean="0">
              <a:latin typeface="TH SarabunPSK" pitchFamily="34" charset="-34"/>
              <a:cs typeface="TH SarabunPSK" pitchFamily="34" charset="-34"/>
            </a:rPr>
            <a:t>8</a:t>
          </a:r>
          <a:endParaRPr lang="th-TH" sz="3600" b="1" i="0" dirty="0" smtClean="0">
            <a:latin typeface="TH SarabunPSK" pitchFamily="34" charset="-34"/>
            <a:cs typeface="TH SarabunPSK" pitchFamily="34" charset="-34"/>
          </a:endParaRPr>
        </a:p>
        <a:p>
          <a:pPr algn="r"/>
          <a:endParaRPr lang="en-US" sz="2000" b="1" dirty="0">
            <a:effectLst/>
            <a:latin typeface="TH SarabunPSK" pitchFamily="34" charset="-34"/>
            <a:ea typeface="Tahoma" pitchFamily="34" charset="0"/>
            <a:cs typeface="TH SarabunPSK" pitchFamily="34" charset="-34"/>
          </a:endParaRPr>
        </a:p>
      </dgm:t>
    </dgm:pt>
    <dgm:pt modelId="{96AD82D1-A0EC-4CDF-B932-1ED6DCA5F7ED}" type="parTrans" cxnId="{740E2D2C-F21C-4364-AE29-001DD290CDC6}">
      <dgm:prSet/>
      <dgm:spPr/>
      <dgm:t>
        <a:bodyPr/>
        <a:lstStyle/>
        <a:p>
          <a:endParaRPr lang="en-US"/>
        </a:p>
      </dgm:t>
    </dgm:pt>
    <dgm:pt modelId="{721CF31C-6BD2-4E5B-BFA6-B5F5423BDCED}" type="sibTrans" cxnId="{740E2D2C-F21C-4364-AE29-001DD290CDC6}">
      <dgm:prSet/>
      <dgm:spPr/>
      <dgm:t>
        <a:bodyPr/>
        <a:lstStyle/>
        <a:p>
          <a:endParaRPr lang="en-US"/>
        </a:p>
      </dgm:t>
    </dgm:pt>
    <dgm:pt modelId="{2D7B025E-5BC5-449D-9B1D-C1769A05F953}" type="pres">
      <dgm:prSet presAssocID="{94C83075-06BE-495B-82FE-BF0AB7B994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0E492-6929-48D0-AAB1-B893A2E4B3D9}" type="pres">
      <dgm:prSet presAssocID="{E1D67CD9-83E9-4CE9-B060-2DD412A4527E}" presName="composite" presStyleCnt="0"/>
      <dgm:spPr/>
    </dgm:pt>
    <dgm:pt modelId="{9065EB50-E7A4-48C6-8BBC-20375CC8663F}" type="pres">
      <dgm:prSet presAssocID="{E1D67CD9-83E9-4CE9-B060-2DD412A4527E}" presName="rect1" presStyleLbl="trAlignAcc1" presStyleIdx="0" presStyleCnt="1" custScaleY="94448" custLinFactNeighborX="3082" custLinFactNeighborY="-1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6A1A2-4423-42F0-B69D-5A0A8D43FCFF}" type="pres">
      <dgm:prSet presAssocID="{E1D67CD9-83E9-4CE9-B060-2DD412A4527E}" presName="rect2" presStyleLbl="fgImgPlace1" presStyleIdx="0" presStyleCnt="1" custFlipHor="1" custScaleX="48183" custScaleY="126536" custLinFactNeighborX="-8314" custLinFactNeighborY="-108"/>
      <dgm:spPr>
        <a:solidFill>
          <a:srgbClr val="000099"/>
        </a:solidFill>
      </dgm:spPr>
      <dgm:t>
        <a:bodyPr/>
        <a:lstStyle/>
        <a:p>
          <a:endParaRPr lang="en-US"/>
        </a:p>
      </dgm:t>
    </dgm:pt>
  </dgm:ptLst>
  <dgm:cxnLst>
    <dgm:cxn modelId="{D874D9F8-4EAC-4552-AF8D-58CA19F318E2}" type="presOf" srcId="{E1D67CD9-83E9-4CE9-B060-2DD412A4527E}" destId="{9065EB50-E7A4-48C6-8BBC-20375CC8663F}" srcOrd="0" destOrd="0" presId="urn:microsoft.com/office/officeart/2008/layout/PictureStrips"/>
    <dgm:cxn modelId="{754B9000-CA62-47FA-84FB-1EE214850CE1}" type="presOf" srcId="{94C83075-06BE-495B-82FE-BF0AB7B9941A}" destId="{2D7B025E-5BC5-449D-9B1D-C1769A05F953}" srcOrd="0" destOrd="0" presId="urn:microsoft.com/office/officeart/2008/layout/PictureStrips"/>
    <dgm:cxn modelId="{740E2D2C-F21C-4364-AE29-001DD290CDC6}" srcId="{94C83075-06BE-495B-82FE-BF0AB7B9941A}" destId="{E1D67CD9-83E9-4CE9-B060-2DD412A4527E}" srcOrd="0" destOrd="0" parTransId="{96AD82D1-A0EC-4CDF-B932-1ED6DCA5F7ED}" sibTransId="{721CF31C-6BD2-4E5B-BFA6-B5F5423BDCED}"/>
    <dgm:cxn modelId="{B428BB8A-FE09-41D7-9F17-6F6872FB8B27}" type="presParOf" srcId="{2D7B025E-5BC5-449D-9B1D-C1769A05F953}" destId="{5100E492-6929-48D0-AAB1-B893A2E4B3D9}" srcOrd="0" destOrd="0" presId="urn:microsoft.com/office/officeart/2008/layout/PictureStrips"/>
    <dgm:cxn modelId="{49159849-5F51-4EAC-B9AE-20F6ADCB3D27}" type="presParOf" srcId="{5100E492-6929-48D0-AAB1-B893A2E4B3D9}" destId="{9065EB50-E7A4-48C6-8BBC-20375CC8663F}" srcOrd="0" destOrd="0" presId="urn:microsoft.com/office/officeart/2008/layout/PictureStrips"/>
    <dgm:cxn modelId="{90A0B3FF-A4AB-49DE-95B6-D81C04C0523A}" type="presParOf" srcId="{5100E492-6929-48D0-AAB1-B893A2E4B3D9}" destId="{7316A1A2-4423-42F0-B69D-5A0A8D43FCF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5EB50-E7A4-48C6-8BBC-20375CC8663F}">
      <dsp:nvSpPr>
        <dsp:cNvPr id="0" name=""/>
        <dsp:cNvSpPr/>
      </dsp:nvSpPr>
      <dsp:spPr>
        <a:xfrm>
          <a:off x="348518" y="1368140"/>
          <a:ext cx="8364449" cy="24687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0475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latin typeface="TH SarabunPSK" pitchFamily="34" charset="-34"/>
              <a:cs typeface="TH SarabunPSK" pitchFamily="34" charset="-34"/>
            </a:rPr>
            <a:t>     </a:t>
          </a:r>
          <a:r>
            <a:rPr lang="th-TH" sz="3600" b="1" i="0" kern="1200" dirty="0" smtClean="0">
              <a:latin typeface="TH SarabunPSK" pitchFamily="34" charset="-34"/>
              <a:cs typeface="TH SarabunPSK" pitchFamily="34" charset="-34"/>
            </a:rPr>
            <a:t>ความก้าวหน้า สถานการณ์การเงินการคลัง   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i="0" kern="1200" dirty="0" smtClean="0">
              <a:latin typeface="TH SarabunPSK" pitchFamily="34" charset="-34"/>
              <a:cs typeface="TH SarabunPSK" pitchFamily="34" charset="-34"/>
            </a:rPr>
            <a:t>หน่วยบริการในเขตสุขภาพที่ </a:t>
          </a:r>
          <a:r>
            <a:rPr lang="en-US" sz="3600" b="1" i="0" kern="1200" dirty="0" smtClean="0">
              <a:latin typeface="TH SarabunPSK" pitchFamily="34" charset="-34"/>
              <a:cs typeface="TH SarabunPSK" pitchFamily="34" charset="-34"/>
            </a:rPr>
            <a:t>8</a:t>
          </a:r>
          <a:endParaRPr lang="th-TH" sz="3600" b="1" i="0" kern="1200" dirty="0" smtClean="0">
            <a:latin typeface="TH SarabunPSK" pitchFamily="34" charset="-34"/>
            <a:cs typeface="TH SarabunPSK" pitchFamily="34" charset="-34"/>
          </a:endParaRPr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effectLst/>
            <a:latin typeface="TH SarabunPSK" pitchFamily="34" charset="-34"/>
            <a:ea typeface="Tahoma" pitchFamily="34" charset="0"/>
            <a:cs typeface="TH SarabunPSK" pitchFamily="34" charset="-34"/>
          </a:endParaRPr>
        </a:p>
      </dsp:txBody>
      <dsp:txXfrm>
        <a:off x="348518" y="1368140"/>
        <a:ext cx="8364449" cy="2468767"/>
      </dsp:txXfrm>
    </dsp:sp>
    <dsp:sp modelId="{7316A1A2-4423-42F0-B69D-5A0A8D43FCFF}">
      <dsp:nvSpPr>
        <dsp:cNvPr id="0" name=""/>
        <dsp:cNvSpPr/>
      </dsp:nvSpPr>
      <dsp:spPr>
        <a:xfrm flipH="1">
          <a:off x="147671" y="583417"/>
          <a:ext cx="881615" cy="3472887"/>
        </a:xfrm>
        <a:prstGeom prst="rect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06443-41A3-47AB-81A5-32D7ACFEF2FA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9F631-2111-43D8-BBE1-4DC71DEF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23556" name="3 Marcador de número de diapositiva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B3D659-AE7B-41FF-B085-1BE231C9BFBF}" type="slidenum">
              <a:rPr lang="es-UY" sz="1200"/>
              <a:pPr algn="r" eaLnBrk="1" hangingPunct="1"/>
              <a:t>13</a:t>
            </a:fld>
            <a:endParaRPr lang="es-UY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7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6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9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4C63-5718-4623-B58A-65A3CE98464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CEC2A-BF09-4AEE-9380-C0753004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2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710002523"/>
              </p:ext>
            </p:extLst>
          </p:nvPr>
        </p:nvGraphicFramePr>
        <p:xfrm>
          <a:off x="251520" y="548680"/>
          <a:ext cx="8712968" cy="464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99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824" y="6160355"/>
            <a:ext cx="814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จังหวัด / </a:t>
            </a:r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รพ.  </a:t>
            </a:r>
            <a:r>
              <a:rPr lang="th-TH" sz="24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ทบทวนแผนรับ – จ่าย   และการลงทุนด้วยเงิน</a:t>
            </a:r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บำรุง     * </a:t>
            </a:r>
            <a:r>
              <a:rPr lang="en-US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LOI </a:t>
            </a:r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ปรับประสิทธิภาพ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824" y="120308"/>
            <a:ext cx="7489551" cy="584775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กลุ่มเฝ้าระวัง  1  ขาดสภาพคล่อง  (สีชมพู)  มี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18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รพ.  (ต่อ)  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23321" r="27310" b="24814"/>
          <a:stretch/>
        </p:blipFill>
        <p:spPr bwMode="auto">
          <a:xfrm>
            <a:off x="18829" y="692696"/>
            <a:ext cx="912517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8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3000" y="548680"/>
            <a:ext cx="77117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3. กลุ่มเฝ้าระวัง  2  สภาพคล่องลดลง  (สีเหลือง)  มี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รพ.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000" y="5877272"/>
            <a:ext cx="6367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จังหวัด / 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รพ.  ระมัดระวัง การ</a:t>
            </a: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ลงทุนด้วยเงิน</a:t>
            </a:r>
            <a:r>
              <a:rPr lang="th-TH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บำรุง</a:t>
            </a:r>
            <a:endParaRPr lang="en-US" sz="3600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23694" r="26994" b="39925"/>
          <a:stretch/>
        </p:blipFill>
        <p:spPr bwMode="auto">
          <a:xfrm>
            <a:off x="0" y="1340768"/>
            <a:ext cx="91440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4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490" y="454891"/>
            <a:ext cx="7668593" cy="120032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4. กลุ่มเฝ้าระวัง  3  มีแนวโน้มดีขึ้น (สีเขียว)  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แต่ต้องระวังการลงทุน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&gt; EBITDA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รพ. 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22627" r="26890" b="51119"/>
          <a:stretch/>
        </p:blipFill>
        <p:spPr bwMode="auto">
          <a:xfrm>
            <a:off x="29118" y="1988840"/>
            <a:ext cx="911488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r="12738" b="3664"/>
          <a:stretch/>
        </p:blipFill>
        <p:spPr bwMode="auto">
          <a:xfrm>
            <a:off x="107504" y="77403"/>
            <a:ext cx="8928992" cy="667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26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346" y="74612"/>
            <a:ext cx="7740352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Risk Score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7</a:t>
            </a:r>
            <a:r>
              <a:rPr lang="en-US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ของ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รพ. ณ 30 เมษายน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2560</a:t>
            </a:r>
            <a:r>
              <a:rPr lang="en-US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</a:p>
          <a:p>
            <a:pPr algn="ctr"/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ตามสูตร  </a:t>
            </a:r>
            <a:r>
              <a:rPr lang="en-US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MOPH, NI, EBITDA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en-US" sz="36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23321" r="61056" b="13433"/>
          <a:stretch/>
        </p:blipFill>
        <p:spPr bwMode="auto">
          <a:xfrm>
            <a:off x="0" y="1274941"/>
            <a:ext cx="9144000" cy="558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2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6188"/>
            <a:ext cx="9144000" cy="641350"/>
          </a:xfrm>
          <a:solidFill>
            <a:srgbClr val="FF9900"/>
          </a:solidFill>
        </p:spPr>
        <p:txBody>
          <a:bodyPr>
            <a:spAutoFit/>
          </a:bodyPr>
          <a:lstStyle/>
          <a:p>
            <a:r>
              <a:rPr lang="en-US" sz="3600" b="1" dirty="0">
                <a:latin typeface="Tahoma" pitchFamily="34" charset="0"/>
                <a:cs typeface="Tahoma" pitchFamily="34" charset="0"/>
              </a:rPr>
              <a:t>Model </a:t>
            </a:r>
            <a:r>
              <a:rPr lang="th-TH" sz="3600" b="1" dirty="0">
                <a:latin typeface="Tahoma" pitchFamily="34" charset="0"/>
                <a:cs typeface="Tahoma" pitchFamily="34" charset="0"/>
              </a:rPr>
              <a:t>การแก้ไขวิกฤติการเงิน เขต 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8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1052515"/>
            <a:ext cx="4495800" cy="479425"/>
          </a:xfrm>
          <a:solidFill>
            <a:srgbClr val="FFFF66"/>
          </a:solidFill>
        </p:spPr>
        <p:txBody>
          <a:bodyPr/>
          <a:lstStyle/>
          <a:p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โรงพยาบาลเกิดวิกฤติการเงิน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4213" y="2278063"/>
            <a:ext cx="3600450" cy="863600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มีประสิทธิภาพ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(การจัดสรรงบไม่เพียงพอ)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787900" y="2278063"/>
            <a:ext cx="3600450" cy="86360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ขาดประสิทธิภาพ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(ทำแผนการเงินปรับปสภ.)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4213" y="3717927"/>
            <a:ext cx="3600450" cy="1223963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เขต/จังหวัด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สั่งโอนเงิน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ช่วยเหลือ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แบบให้ขาด</a:t>
            </a:r>
            <a:endParaRPr lang="th-TH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859338" y="3717927"/>
            <a:ext cx="3600450" cy="1223963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เขต/จังหวัด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 dirty="0">
                <a:latin typeface="Tahoma" pitchFamily="34" charset="0"/>
                <a:cs typeface="Tahoma" pitchFamily="34" charset="0"/>
              </a:rPr>
              <a:t>สั่งโอนเงิน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ยืม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เสริม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สภาพคล่อง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4213" y="5518150"/>
            <a:ext cx="3600450" cy="863600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Clearing House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ระดับเขต/จังหวัด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859338" y="5518150"/>
            <a:ext cx="3600450" cy="86360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LOI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ระดับเขต/จังหวัด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427538" y="14843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2268538" y="1844675"/>
            <a:ext cx="4391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2268538" y="1843088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6659563" y="1843088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2268538" y="3211515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268538" y="5011740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6659563" y="3211515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6659563" y="5011740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427538" y="1503691"/>
            <a:ext cx="28003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วิเคราะห์ประสิทธิภาพ</a:t>
            </a:r>
          </a:p>
        </p:txBody>
      </p:sp>
    </p:spTree>
    <p:extLst>
      <p:ext uri="{BB962C8B-B14F-4D97-AF65-F5344CB8AC3E}">
        <p14:creationId xmlns:p14="http://schemas.microsoft.com/office/powerpoint/2010/main" val="8402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t="3664" r="16024" b="4310"/>
          <a:stretch/>
        </p:blipFill>
        <p:spPr bwMode="auto">
          <a:xfrm>
            <a:off x="107504" y="692696"/>
            <a:ext cx="8812925" cy="607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683568" y="116632"/>
            <a:ext cx="79928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ข้อเสนอ แนวทางการวิเคราะห์ความเสี่ยงด้านการเงิน ของ รพ.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5120103"/>
            <a:ext cx="11482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Cash Ratio &lt;0.8</a:t>
            </a:r>
            <a:endParaRPr lang="th-TH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639068" y="5133750"/>
            <a:ext cx="11482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Cash Ratio </a:t>
            </a:r>
            <a:r>
              <a:rPr lang="en-US" sz="1200" u="sng" dirty="0" smtClean="0"/>
              <a:t>&gt;</a:t>
            </a:r>
            <a:r>
              <a:rPr lang="en-US" sz="1200" dirty="0" smtClean="0"/>
              <a:t>0.8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5671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แนวทางวิเคราะห์ความเสี่ยงทางการเงิน เขตสุขภาพที่ 8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817276"/>
            <a:ext cx="8229600" cy="6040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ใช้วิธีการทอนเดือน ตามที่โรงพยาบาลประมาณการรายได้กองทุน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OP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P&amp;P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เหมาจ่ายรายหัวต่อผู้มีสิทธิ </a:t>
            </a: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เพื่อนำมาคำนวณ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Risk Score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ตามเกณฑ์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NI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 ตามเกณฑ์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EBITDA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สำหรับหน่วยบริการที่ไม่ส่งประมาณการฯ มา ทางเขตได้นำ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Planfin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 รพ.ส่งมา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ตามแผนที่ 7. แผนสนับสนุน รพ.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สต. มาคำนวณ</a:t>
            </a:r>
          </a:p>
          <a:p>
            <a:pPr marL="514350" indent="-514350">
              <a:buAutoNum type="arabicPeriod"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26120" r="41470" b="51866"/>
          <a:stretch/>
        </p:blipFill>
        <p:spPr bwMode="auto">
          <a:xfrm>
            <a:off x="2245129" y="1700808"/>
            <a:ext cx="6878472" cy="161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6" t="26247" r="18008" b="52111"/>
          <a:stretch/>
        </p:blipFill>
        <p:spPr bwMode="auto">
          <a:xfrm>
            <a:off x="787" y="3479982"/>
            <a:ext cx="6878472" cy="15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3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40160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วิธีการทอนเดือน ไม่นำบัญชีดังต่อไปนี้มาคำนวณ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ให้ตัดออกเป็น 0 บาท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รายได้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ค่ารักษา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UC OP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CUP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รายได้ค่ารักษาด้านการสร้างเสริมสุขภาพและป้องกันโรค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P&amp;P)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รายได้กองทุน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UC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OP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แบบเหมาจ่ายต่อผู้มีสิทธิ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รายได้กองทุน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UC - P&amp;P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แบบเหมาจ่ายต่อผู้มี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สิทธิ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ต่างค่ารักษาที่สูงกว่าเหมาจ่ายรายหัว – กองทุน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UC OP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ส่วนต่างค่ารักษาที่สูงกว่าเหมาจ่ายรายหัว – กองทุน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UC P&amp;P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ส่วนปรับลดค่าแรง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OP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ส่วนปรับลดค่าแรง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PP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98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40160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วิธีการทอน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นำประมาณการรายได้ทอนเดือนที่คำนวณได้ มา บวก คืนเข้า (ตามเดือน)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รายได้กองทุน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UC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OP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แบบเหมาจ่ายต่อผู้มีสิทธิ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รายได้กองทุน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UC - P&amp;P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แบบเหมาจ่ายต่อผู้มี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สิทธิ</a:t>
            </a: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และบวกคืนเข้าในหนี้สินหมุนเวียน</a:t>
            </a:r>
          </a:p>
        </p:txBody>
      </p:sp>
    </p:spTree>
    <p:extLst>
      <p:ext uri="{BB962C8B-B14F-4D97-AF65-F5344CB8AC3E}">
        <p14:creationId xmlns:p14="http://schemas.microsoft.com/office/powerpoint/2010/main" val="42057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9066" y="5517232"/>
            <a:ext cx="8229600" cy="1340768"/>
          </a:xfrm>
        </p:spPr>
        <p:txBody>
          <a:bodyPr>
            <a:normAutofit fontScale="90000"/>
          </a:bodyPr>
          <a:lstStyle/>
          <a:p>
            <a:pPr algn="l"/>
            <a:r>
              <a:rPr lang="th-TH" sz="3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 / รพ.  ทบทวนแผนรับ – จ่าย   </a:t>
            </a:r>
            <a:r>
              <a:rPr lang="th-TH" sz="33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การลงทุนด้วยเงินบำรุง</a:t>
            </a:r>
            <a:br>
              <a:rPr lang="th-TH" sz="3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ระงับการลงทุนด้วยเงินบำรุง </a:t>
            </a:r>
            <a:br>
              <a:rPr lang="th-TH" sz="3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LOI </a:t>
            </a:r>
            <a:r>
              <a:rPr lang="th-TH" sz="3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ปรับประสิทธิภาพ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9966" y="71626"/>
            <a:ext cx="50097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กลุ่มวิกฤติการเงิน  (สีแดง)  มี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รพ. 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22948" r="26994" b="28358"/>
          <a:stretch/>
        </p:blipFill>
        <p:spPr bwMode="auto">
          <a:xfrm>
            <a:off x="0" y="672424"/>
            <a:ext cx="9144000" cy="43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055136" cy="584775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กลุ่มเฝ้าระวัง  1  ขาดสภาพคล่อง  (สีชมพู)  มี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18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รพ.     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23321" r="26994" b="24627"/>
          <a:stretch/>
        </p:blipFill>
        <p:spPr bwMode="auto">
          <a:xfrm>
            <a:off x="0" y="980728"/>
            <a:ext cx="9144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7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456</Words>
  <Application>Microsoft Office PowerPoint</Application>
  <PresentationFormat>นำเสนอทางหน้าจอ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ชุดรูปแบบของ Office</vt:lpstr>
      <vt:lpstr>งานนำเสนอ PowerPoint</vt:lpstr>
      <vt:lpstr>งานนำเสนอ PowerPoint</vt:lpstr>
      <vt:lpstr>Model การแก้ไขวิกฤติการเงิน เขต 8</vt:lpstr>
      <vt:lpstr>งานนำเสนอ PowerPoint</vt:lpstr>
      <vt:lpstr>แนวทางวิเคราะห์ความเสี่ยงทางการเงิน เขตสุขภาพที่ 8</vt:lpstr>
      <vt:lpstr>วิธีการทอนเดือน ไม่นำบัญชีดังต่อไปนี้มาคำนวณ  (ให้ตัดออกเป็น 0 บาท)</vt:lpstr>
      <vt:lpstr>วิธีการทอนเดือน</vt:lpstr>
      <vt:lpstr>จังหวัด / รพ.  ทบทวนแผนรับ – จ่าย   และการลงทุนด้วยเงินบำรุง ระงับการลงทุนด้วยเงินบำรุง  LOI  ปรับประสิทธิภาพ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105</cp:revision>
  <cp:lastPrinted>2017-05-18T01:48:29Z</cp:lastPrinted>
  <dcterms:created xsi:type="dcterms:W3CDTF">2017-05-15T15:47:35Z</dcterms:created>
  <dcterms:modified xsi:type="dcterms:W3CDTF">2017-06-05T05:26:20Z</dcterms:modified>
</cp:coreProperties>
</file>